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65" r:id="rId3"/>
    <p:sldId id="268" r:id="rId4"/>
    <p:sldId id="275" r:id="rId5"/>
    <p:sldId id="269" r:id="rId6"/>
    <p:sldId id="270" r:id="rId7"/>
    <p:sldId id="271" r:id="rId8"/>
    <p:sldId id="272" r:id="rId9"/>
    <p:sldId id="273" r:id="rId10"/>
    <p:sldId id="274" r:id="rId11"/>
  </p:sldIdLst>
  <p:sldSz cx="12192000" cy="6858000"/>
  <p:notesSz cx="9929813" cy="143573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21B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2919" cy="720361"/>
          </a:xfrm>
          <a:prstGeom prst="rect">
            <a:avLst/>
          </a:prstGeom>
        </p:spPr>
        <p:txBody>
          <a:bodyPr vert="horz" lIns="138742" tIns="69372" rIns="138742" bIns="69372" rtlCol="0"/>
          <a:lstStyle>
            <a:lvl1pPr algn="l">
              <a:defRPr sz="19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4601" y="1"/>
            <a:ext cx="4302919" cy="720361"/>
          </a:xfrm>
          <a:prstGeom prst="rect">
            <a:avLst/>
          </a:prstGeom>
        </p:spPr>
        <p:txBody>
          <a:bodyPr vert="horz" lIns="138742" tIns="69372" rIns="138742" bIns="69372" rtlCol="0"/>
          <a:lstStyle>
            <a:lvl1pPr algn="r">
              <a:defRPr sz="1900"/>
            </a:lvl1pPr>
          </a:lstStyle>
          <a:p>
            <a:fld id="{654F0990-9833-4474-B66A-123D22009D34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58813" y="1795463"/>
            <a:ext cx="8613775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2" tIns="69372" rIns="138742" bIns="69372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2982" y="6909474"/>
            <a:ext cx="7943850" cy="5653207"/>
          </a:xfrm>
          <a:prstGeom prst="rect">
            <a:avLst/>
          </a:prstGeom>
        </p:spPr>
        <p:txBody>
          <a:bodyPr vert="horz" lIns="138742" tIns="69372" rIns="138742" bIns="69372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13636992"/>
            <a:ext cx="4302919" cy="720359"/>
          </a:xfrm>
          <a:prstGeom prst="rect">
            <a:avLst/>
          </a:prstGeom>
        </p:spPr>
        <p:txBody>
          <a:bodyPr vert="horz" lIns="138742" tIns="69372" rIns="138742" bIns="69372" rtlCol="0" anchor="b"/>
          <a:lstStyle>
            <a:lvl1pPr algn="l">
              <a:defRPr sz="1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4601" y="13636992"/>
            <a:ext cx="4302919" cy="720359"/>
          </a:xfrm>
          <a:prstGeom prst="rect">
            <a:avLst/>
          </a:prstGeom>
        </p:spPr>
        <p:txBody>
          <a:bodyPr vert="horz" lIns="138742" tIns="69372" rIns="138742" bIns="69372" rtlCol="0" anchor="b"/>
          <a:lstStyle>
            <a:lvl1pPr algn="r">
              <a:defRPr sz="1900"/>
            </a:lvl1pPr>
          </a:lstStyle>
          <a:p>
            <a:fld id="{36C0B2E8-9B7C-4F81-86C4-A48B4FD95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138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B2E8-9B7C-4F81-86C4-A48B4FD95E8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7068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Donner à chacun 1 Feuille blanche et 1 feutre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B2E8-9B7C-4F81-86C4-A48B4FD95E8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47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Donner à chacun 1 Feuille blanche et 1 feutre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B2E8-9B7C-4F81-86C4-A48B4FD95E8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9540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Donner à chacun 1 Feuille blanche et 1 feutre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B2E8-9B7C-4F81-86C4-A48B4FD95E8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904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Donner à chacun 1 Feuille blanche et 1 feutre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B2E8-9B7C-4F81-86C4-A48B4FD95E8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812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Donner à chacun 1 Feuille blanche et 1 feutre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B2E8-9B7C-4F81-86C4-A48B4FD95E8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049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Donner à chacun 1 Feuille blanche et 1 feutre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B2E8-9B7C-4F81-86C4-A48B4FD95E8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352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Donner à chacun 1 Feuille blanche et 1 feutre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B2E8-9B7C-4F81-86C4-A48B4FD95E8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469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Donner à chacun 1 Feuille blanche et 1 feutre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B2E8-9B7C-4F81-86C4-A48B4FD95E8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287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https://www.metacartes.cc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B2E8-9B7C-4F81-86C4-A48B4FD95E8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796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62C29-0A7B-4C98-B698-BEB25451A943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F8E-42AE-4576-91FC-EEBA924AD5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27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62C29-0A7B-4C98-B698-BEB25451A943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F8E-42AE-4576-91FC-EEBA924AD5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936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62C29-0A7B-4C98-B698-BEB25451A943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F8E-42AE-4576-91FC-EEBA924AD5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57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62C29-0A7B-4C98-B698-BEB25451A943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F8E-42AE-4576-91FC-EEBA924AD5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5728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62C29-0A7B-4C98-B698-BEB25451A943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F8E-42AE-4576-91FC-EEBA924AD5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09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62C29-0A7B-4C98-B698-BEB25451A943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F8E-42AE-4576-91FC-EEBA924AD5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712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62C29-0A7B-4C98-B698-BEB25451A943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F8E-42AE-4576-91FC-EEBA924AD5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17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62C29-0A7B-4C98-B698-BEB25451A943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F8E-42AE-4576-91FC-EEBA924AD5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458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62C29-0A7B-4C98-B698-BEB25451A943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F8E-42AE-4576-91FC-EEBA924AD5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21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62C29-0A7B-4C98-B698-BEB25451A943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F8E-42AE-4576-91FC-EEBA924AD5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346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62C29-0A7B-4C98-B698-BEB25451A943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F8E-42AE-4576-91FC-EEBA924AD5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923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62C29-0A7B-4C98-B698-BEB25451A943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08F8E-42AE-4576-91FC-EEBA924AD5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90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s://www.metacartes.cc/numerique-ethique/" TargetMode="External"/><Relationship Id="rId9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hyperlink" Target="https://www.metacartes.cc/numerique-ethiqu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37" y="270990"/>
            <a:ext cx="2420416" cy="1184402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2774531" y="412006"/>
            <a:ext cx="57288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LANCEMENT DU SITE UTILO.ORG</a:t>
            </a:r>
            <a:endParaRPr lang="fr-FR" sz="32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1061538" y="2461523"/>
            <a:ext cx="1060493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93763" algn="l"/>
                <a:tab pos="1797050" algn="l"/>
              </a:tabLst>
            </a:pPr>
            <a:r>
              <a:rPr lang="fr-FR" sz="3200" dirty="0" smtClean="0"/>
              <a:t>15h40	Introduction					  2’</a:t>
            </a:r>
          </a:p>
          <a:p>
            <a:r>
              <a:rPr lang="fr-FR" sz="3200" dirty="0" smtClean="0"/>
              <a:t>15h42	Dessine-moi l’</a:t>
            </a:r>
            <a:r>
              <a:rPr lang="fr-FR" sz="3200" dirty="0" err="1" smtClean="0"/>
              <a:t>éco-conception</a:t>
            </a:r>
            <a:r>
              <a:rPr lang="fr-FR" sz="3200" dirty="0" smtClean="0"/>
              <a:t>	 	  5’</a:t>
            </a:r>
          </a:p>
          <a:p>
            <a:pPr lvl="2" indent="-914400"/>
            <a:r>
              <a:rPr lang="fr-FR" sz="3200" dirty="0" smtClean="0"/>
              <a:t>15h47	Débat mouvant en 3 questions		20’</a:t>
            </a:r>
          </a:p>
          <a:p>
            <a:pPr lvl="2" indent="-914400"/>
            <a:r>
              <a:rPr lang="fr-FR" sz="3200" dirty="0" smtClean="0"/>
              <a:t>16h07	</a:t>
            </a:r>
            <a:r>
              <a:rPr lang="fr-FR" sz="3200" dirty="0" err="1" smtClean="0"/>
              <a:t>Eco-conception</a:t>
            </a:r>
            <a:r>
              <a:rPr lang="fr-FR" sz="3200" dirty="0" smtClean="0"/>
              <a:t> et numérique éthique	   2’</a:t>
            </a:r>
          </a:p>
          <a:p>
            <a:pPr lvl="2" indent="-914400"/>
            <a:r>
              <a:rPr lang="fr-FR" sz="3200" dirty="0" smtClean="0"/>
              <a:t>16h09	5 critères pour un </a:t>
            </a:r>
            <a:r>
              <a:rPr lang="fr-FR" sz="3200" dirty="0" err="1" smtClean="0"/>
              <a:t>Utilo</a:t>
            </a:r>
            <a:r>
              <a:rPr lang="fr-FR" sz="3200" dirty="0" smtClean="0"/>
              <a:t> éthique		21’</a:t>
            </a:r>
          </a:p>
          <a:p>
            <a:pPr lvl="2" indent="-914400"/>
            <a:r>
              <a:rPr lang="fr-FR" sz="3200" dirty="0" smtClean="0"/>
              <a:t>16h30	</a:t>
            </a:r>
            <a:r>
              <a:rPr lang="fr-FR" sz="3200" dirty="0" err="1" smtClean="0"/>
              <a:t>Re</a:t>
            </a:r>
            <a:r>
              <a:rPr lang="fr-FR" sz="3200" dirty="0" smtClean="0"/>
              <a:t>-dessine-moi l’</a:t>
            </a:r>
            <a:r>
              <a:rPr lang="fr-FR" sz="3200" dirty="0" err="1" smtClean="0"/>
              <a:t>éco-conception</a:t>
            </a:r>
            <a:r>
              <a:rPr lang="fr-FR" sz="3200" dirty="0" smtClean="0"/>
              <a:t>		  5’</a:t>
            </a:r>
          </a:p>
          <a:p>
            <a:pPr lvl="2" indent="-914400"/>
            <a:r>
              <a:rPr lang="fr-FR" sz="3200" dirty="0" smtClean="0"/>
              <a:t>16h35	Présentation des </a:t>
            </a:r>
            <a:r>
              <a:rPr lang="fr-FR" sz="3200" dirty="0" err="1" smtClean="0"/>
              <a:t>Métacartes</a:t>
            </a:r>
            <a:r>
              <a:rPr lang="fr-FR" sz="3200" dirty="0" smtClean="0"/>
              <a:t>		  5’	</a:t>
            </a:r>
          </a:p>
          <a:p>
            <a:r>
              <a:rPr lang="fr-FR" sz="3200" dirty="0" smtClean="0"/>
              <a:t>16h45	Pot des </a:t>
            </a:r>
            <a:r>
              <a:rPr lang="fr-FR" sz="3200" dirty="0" err="1" smtClean="0"/>
              <a:t>Utinautes</a:t>
            </a:r>
            <a:r>
              <a:rPr lang="fr-FR" sz="3200" dirty="0" smtClean="0"/>
              <a:t>				…</a:t>
            </a:r>
            <a:endParaRPr lang="fr-FR" sz="3200" dirty="0"/>
          </a:p>
        </p:txBody>
      </p:sp>
      <p:sp>
        <p:nvSpPr>
          <p:cNvPr id="3" name="Rectangle 2"/>
          <p:cNvSpPr/>
          <p:nvPr/>
        </p:nvSpPr>
        <p:spPr>
          <a:xfrm rot="16200000">
            <a:off x="-589583" y="5818508"/>
            <a:ext cx="15600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i="1" dirty="0" smtClean="0">
                <a:solidFill>
                  <a:schemeClr val="bg1">
                    <a:lumMod val="65000"/>
                  </a:schemeClr>
                </a:solidFill>
              </a:rPr>
              <a:t>Mercredi 17 mai 2023</a:t>
            </a:r>
            <a:endParaRPr lang="fr-FR" sz="12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34179" y="1618483"/>
            <a:ext cx="4682244" cy="584775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ATELIER ECO-CONCEPTION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79032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872358" y="2522483"/>
            <a:ext cx="10657490" cy="3785652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4000" b="1" dirty="0" smtClean="0"/>
          </a:p>
          <a:p>
            <a:pPr algn="ctr"/>
            <a:r>
              <a:rPr lang="fr-FR" sz="4000" b="1" dirty="0" smtClean="0"/>
              <a:t>MERCI POUR VOTRE PARTICIPATION</a:t>
            </a:r>
          </a:p>
          <a:p>
            <a:pPr algn="ctr"/>
            <a:endParaRPr lang="fr-FR" sz="4000" b="1" dirty="0"/>
          </a:p>
          <a:p>
            <a:pPr algn="ctr"/>
            <a:r>
              <a:rPr lang="fr-FR" sz="4000" b="1" dirty="0" smtClean="0"/>
              <a:t>passée, présente et à venir !</a:t>
            </a:r>
          </a:p>
          <a:p>
            <a:pPr algn="ctr"/>
            <a:endParaRPr lang="fr-FR" sz="4000" b="1" dirty="0"/>
          </a:p>
          <a:p>
            <a:pPr algn="ctr"/>
            <a:endParaRPr lang="fr-FR" sz="4000" b="1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37" y="270990"/>
            <a:ext cx="2420416" cy="118440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16200000">
            <a:off x="-589583" y="5818508"/>
            <a:ext cx="15600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i="1" dirty="0" smtClean="0">
                <a:solidFill>
                  <a:schemeClr val="bg1">
                    <a:lumMod val="65000"/>
                  </a:schemeClr>
                </a:solidFill>
              </a:rPr>
              <a:t>Mercredi 17 mai 2023</a:t>
            </a:r>
            <a:endParaRPr lang="fr-FR" sz="12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55205" y="570803"/>
            <a:ext cx="4682244" cy="584775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ATELIER ECO-CONCEPTION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15071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37" y="270990"/>
            <a:ext cx="2420416" cy="118440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303570" y="2204003"/>
            <a:ext cx="95854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/>
              <a:t>En 5 minutes, dessine-moi l’</a:t>
            </a:r>
            <a:r>
              <a:rPr lang="fr-FR" sz="4000" b="1" dirty="0" err="1" smtClean="0"/>
              <a:t>éco-conception</a:t>
            </a:r>
            <a:r>
              <a:rPr lang="fr-FR" sz="4000" b="1" dirty="0" smtClean="0"/>
              <a:t> !</a:t>
            </a:r>
            <a:endParaRPr lang="fr-FR" sz="40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600" y="3888463"/>
            <a:ext cx="2619375" cy="1743075"/>
          </a:xfrm>
          <a:prstGeom prst="rect">
            <a:avLst/>
          </a:prstGeom>
          <a:ln w="63500">
            <a:solidFill>
              <a:srgbClr val="FFC000"/>
            </a:solidFill>
          </a:ln>
        </p:spPr>
      </p:pic>
      <p:sp>
        <p:nvSpPr>
          <p:cNvPr id="5" name="Rectangle 4"/>
          <p:cNvSpPr/>
          <p:nvPr/>
        </p:nvSpPr>
        <p:spPr>
          <a:xfrm rot="20916680">
            <a:off x="1760273" y="3331326"/>
            <a:ext cx="36797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 smtClean="0"/>
              <a:t>1 feuille blanche</a:t>
            </a:r>
            <a:endParaRPr lang="fr-FR" sz="4000" b="1" dirty="0"/>
          </a:p>
        </p:txBody>
      </p:sp>
      <p:sp>
        <p:nvSpPr>
          <p:cNvPr id="11" name="Rectangle 10"/>
          <p:cNvSpPr/>
          <p:nvPr/>
        </p:nvSpPr>
        <p:spPr>
          <a:xfrm rot="20916680">
            <a:off x="2539079" y="4024241"/>
            <a:ext cx="18594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 smtClean="0">
                <a:solidFill>
                  <a:srgbClr val="FFC000"/>
                </a:solidFill>
              </a:rPr>
              <a:t>1 feutre</a:t>
            </a:r>
            <a:endParaRPr lang="fr-FR" sz="4000" b="1" dirty="0">
              <a:solidFill>
                <a:srgbClr val="FFC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16200000">
            <a:off x="-589583" y="5818508"/>
            <a:ext cx="15600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i="1" dirty="0" smtClean="0">
                <a:solidFill>
                  <a:schemeClr val="bg1">
                    <a:lumMod val="65000"/>
                  </a:schemeClr>
                </a:solidFill>
              </a:rPr>
              <a:t>Mercredi 17 mai 2023</a:t>
            </a:r>
            <a:endParaRPr lang="fr-FR" sz="12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755205" y="570803"/>
            <a:ext cx="4682244" cy="584775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ATELIER ECO-CONCEPTION</a:t>
            </a:r>
            <a:endParaRPr lang="fr-FR" sz="3200" b="1" dirty="0"/>
          </a:p>
        </p:txBody>
      </p:sp>
      <p:grpSp>
        <p:nvGrpSpPr>
          <p:cNvPr id="13" name="Groupe 12"/>
          <p:cNvGrpSpPr/>
          <p:nvPr/>
        </p:nvGrpSpPr>
        <p:grpSpPr>
          <a:xfrm>
            <a:off x="328938" y="6367697"/>
            <a:ext cx="11598705" cy="369332"/>
            <a:chOff x="328938" y="6367697"/>
            <a:chExt cx="11598705" cy="369332"/>
          </a:xfrm>
        </p:grpSpPr>
        <p:sp>
          <p:nvSpPr>
            <p:cNvPr id="3" name="Rectangle 2"/>
            <p:cNvSpPr/>
            <p:nvPr/>
          </p:nvSpPr>
          <p:spPr>
            <a:xfrm>
              <a:off x="328938" y="6367697"/>
              <a:ext cx="774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chemeClr val="bg1">
                      <a:lumMod val="65000"/>
                    </a:schemeClr>
                  </a:solidFill>
                </a:rPr>
                <a:t>15h42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1153072" y="6367697"/>
              <a:ext cx="774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chemeClr val="bg1">
                      <a:lumMod val="65000"/>
                    </a:schemeClr>
                  </a:solidFill>
                </a:rPr>
                <a:t>15h47</a:t>
              </a:r>
            </a:p>
          </p:txBody>
        </p:sp>
        <p:cxnSp>
          <p:nvCxnSpPr>
            <p:cNvPr id="9" name="Connecteur droit 8"/>
            <p:cNvCxnSpPr>
              <a:stCxn id="3" idx="3"/>
              <a:endCxn id="6" idx="1"/>
            </p:cNvCxnSpPr>
            <p:nvPr/>
          </p:nvCxnSpPr>
          <p:spPr>
            <a:xfrm>
              <a:off x="1103509" y="6552363"/>
              <a:ext cx="1004956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lg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831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37" y="270990"/>
            <a:ext cx="2420416" cy="118440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 rot="16200000">
            <a:off x="-589583" y="5818508"/>
            <a:ext cx="15600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i="1" dirty="0" smtClean="0">
                <a:solidFill>
                  <a:schemeClr val="bg1">
                    <a:lumMod val="65000"/>
                  </a:schemeClr>
                </a:solidFill>
              </a:rPr>
              <a:t>Mercredi 17 mai 2023</a:t>
            </a:r>
            <a:endParaRPr lang="fr-FR" sz="12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387621" y="2883175"/>
            <a:ext cx="3406830" cy="523220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DEBAT MOUVANT</a:t>
            </a:r>
            <a:endParaRPr lang="fr-FR" sz="28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3749914" y="570803"/>
            <a:ext cx="4682244" cy="584775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ATELIER ECO-CONCEPTION</a:t>
            </a:r>
            <a:endParaRPr lang="fr-FR" sz="3200" b="1" dirty="0"/>
          </a:p>
        </p:txBody>
      </p:sp>
      <p:grpSp>
        <p:nvGrpSpPr>
          <p:cNvPr id="13" name="Groupe 12"/>
          <p:cNvGrpSpPr/>
          <p:nvPr/>
        </p:nvGrpSpPr>
        <p:grpSpPr>
          <a:xfrm>
            <a:off x="328938" y="6367697"/>
            <a:ext cx="11598705" cy="369332"/>
            <a:chOff x="328938" y="6367697"/>
            <a:chExt cx="11598705" cy="369332"/>
          </a:xfrm>
        </p:grpSpPr>
        <p:sp>
          <p:nvSpPr>
            <p:cNvPr id="15" name="Rectangle 14"/>
            <p:cNvSpPr/>
            <p:nvPr/>
          </p:nvSpPr>
          <p:spPr>
            <a:xfrm>
              <a:off x="328938" y="6367697"/>
              <a:ext cx="774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>
                  <a:solidFill>
                    <a:schemeClr val="bg1">
                      <a:lumMod val="65000"/>
                    </a:schemeClr>
                  </a:solidFill>
                </a:rPr>
                <a:t>15h47</a:t>
              </a:r>
              <a:endParaRPr lang="fr-FR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1153072" y="6367697"/>
              <a:ext cx="774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>
                  <a:solidFill>
                    <a:schemeClr val="bg1">
                      <a:lumMod val="65000"/>
                    </a:schemeClr>
                  </a:solidFill>
                </a:rPr>
                <a:t>16h07</a:t>
              </a:r>
              <a:endParaRPr lang="fr-FR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cxnSp>
          <p:nvCxnSpPr>
            <p:cNvPr id="17" name="Connecteur droit 16"/>
            <p:cNvCxnSpPr>
              <a:stCxn id="15" idx="3"/>
              <a:endCxn id="16" idx="1"/>
            </p:cNvCxnSpPr>
            <p:nvPr/>
          </p:nvCxnSpPr>
          <p:spPr>
            <a:xfrm>
              <a:off x="1103509" y="6552363"/>
              <a:ext cx="1004956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lg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8257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37" y="270990"/>
            <a:ext cx="2420416" cy="118440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83477" y="2706942"/>
            <a:ext cx="1151933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smtClean="0"/>
              <a:t>Pour </a:t>
            </a:r>
            <a:r>
              <a:rPr lang="fr-FR" sz="3200" b="1" dirty="0"/>
              <a:t>toi, l’émission de gaz à </a:t>
            </a:r>
            <a:r>
              <a:rPr lang="fr-FR" sz="3200" b="1" dirty="0" smtClean="0"/>
              <a:t>effet </a:t>
            </a:r>
            <a:r>
              <a:rPr lang="fr-FR" sz="3200" b="1" dirty="0"/>
              <a:t>de serre du domaine informatique est équivalent à : </a:t>
            </a:r>
            <a:endParaRPr lang="fr-FR" sz="3200" b="1" dirty="0" smtClean="0"/>
          </a:p>
          <a:p>
            <a:pPr marL="987425" indent="-630238"/>
            <a:r>
              <a:rPr lang="fr-FR" sz="3200" b="1" dirty="0" smtClean="0"/>
              <a:t>A </a:t>
            </a:r>
            <a:r>
              <a:rPr lang="fr-FR" sz="3200" dirty="0" smtClean="0"/>
              <a:t>-</a:t>
            </a:r>
            <a:r>
              <a:rPr lang="fr-FR" sz="3200" dirty="0"/>
              <a:t>  </a:t>
            </a:r>
            <a:r>
              <a:rPr lang="fr-FR" sz="3200" dirty="0" smtClean="0"/>
              <a:t>1 000 </a:t>
            </a:r>
            <a:r>
              <a:rPr lang="fr-FR" sz="3200" dirty="0"/>
              <a:t>camions de livraison roulant </a:t>
            </a:r>
            <a:r>
              <a:rPr lang="fr-FR" sz="3200" dirty="0" smtClean="0"/>
              <a:t>quotidiennement.</a:t>
            </a:r>
            <a:endParaRPr lang="fr-FR" sz="3200" dirty="0"/>
          </a:p>
          <a:p>
            <a:pPr marL="987425" indent="-630238"/>
            <a:r>
              <a:rPr lang="fr-FR" sz="3200" b="1" dirty="0" smtClean="0"/>
              <a:t>B</a:t>
            </a:r>
            <a:r>
              <a:rPr lang="fr-FR" sz="3200" dirty="0" smtClean="0"/>
              <a:t> -</a:t>
            </a:r>
            <a:r>
              <a:rPr lang="fr-FR" sz="3200" dirty="0"/>
              <a:t> </a:t>
            </a:r>
            <a:r>
              <a:rPr lang="fr-FR" sz="3200" dirty="0" smtClean="0"/>
              <a:t>	1,5 </a:t>
            </a:r>
            <a:r>
              <a:rPr lang="fr-FR" sz="3200" dirty="0"/>
              <a:t>fois plus que le transport aérien </a:t>
            </a:r>
            <a:r>
              <a:rPr lang="fr-FR" sz="3200" dirty="0" smtClean="0"/>
              <a:t>civil.</a:t>
            </a:r>
            <a:endParaRPr lang="fr-FR" sz="3200" dirty="0"/>
          </a:p>
          <a:p>
            <a:pPr marL="987425" indent="-630238">
              <a:tabLst>
                <a:tab pos="1071563" algn="l"/>
              </a:tabLst>
            </a:pPr>
            <a:r>
              <a:rPr lang="fr-FR" sz="3200" b="1" dirty="0" smtClean="0"/>
              <a:t>C</a:t>
            </a:r>
            <a:r>
              <a:rPr lang="fr-FR" sz="3200" b="1" dirty="0" smtClean="0">
                <a:solidFill>
                  <a:srgbClr val="FFC000"/>
                </a:solidFill>
              </a:rPr>
              <a:t> </a:t>
            </a:r>
            <a:r>
              <a:rPr lang="fr-FR" sz="3200" dirty="0" smtClean="0"/>
              <a:t>-</a:t>
            </a:r>
            <a:r>
              <a:rPr lang="fr-FR" sz="3200" dirty="0"/>
              <a:t>	</a:t>
            </a:r>
            <a:r>
              <a:rPr lang="fr-FR" sz="3200" dirty="0" smtClean="0"/>
              <a:t>au 3ème </a:t>
            </a:r>
            <a:r>
              <a:rPr lang="fr-FR" sz="3200" dirty="0"/>
              <a:t>consommateur mondial </a:t>
            </a:r>
            <a:r>
              <a:rPr lang="fr-FR" sz="3200" dirty="0" smtClean="0"/>
              <a:t>d’électricité, </a:t>
            </a:r>
            <a:r>
              <a:rPr lang="fr-FR" sz="3200" dirty="0"/>
              <a:t>après la Chine et les </a:t>
            </a:r>
            <a:r>
              <a:rPr lang="fr-FR" sz="3200" dirty="0" smtClean="0"/>
              <a:t>Etats-Unis, </a:t>
            </a:r>
            <a:r>
              <a:rPr lang="fr-FR" sz="3200" dirty="0"/>
              <a:t>si Internet était un </a:t>
            </a:r>
            <a:r>
              <a:rPr lang="fr-FR" sz="3200" dirty="0" smtClean="0"/>
              <a:t>pays.</a:t>
            </a:r>
            <a:endParaRPr lang="fr-FR" sz="3200" dirty="0"/>
          </a:p>
          <a:p>
            <a:pPr marL="987425" indent="-630238"/>
            <a:r>
              <a:rPr lang="fr-FR" sz="3200" b="1" dirty="0" smtClean="0"/>
              <a:t>D</a:t>
            </a:r>
            <a:r>
              <a:rPr lang="fr-FR" sz="3200" dirty="0" smtClean="0"/>
              <a:t> -</a:t>
            </a:r>
            <a:r>
              <a:rPr lang="fr-FR" sz="3200" dirty="0"/>
              <a:t>	</a:t>
            </a:r>
            <a:r>
              <a:rPr lang="fr-FR" sz="3200" dirty="0" smtClean="0"/>
              <a:t>la </a:t>
            </a:r>
            <a:r>
              <a:rPr lang="fr-FR" sz="3200" dirty="0"/>
              <a:t>consommation d'</a:t>
            </a:r>
            <a:r>
              <a:rPr lang="fr-FR" sz="3200" dirty="0" err="1"/>
              <a:t>Elon</a:t>
            </a:r>
            <a:r>
              <a:rPr lang="fr-FR" sz="3200" dirty="0"/>
              <a:t> </a:t>
            </a:r>
            <a:r>
              <a:rPr lang="fr-FR" sz="3200" dirty="0" err="1"/>
              <a:t>Musk</a:t>
            </a:r>
            <a:r>
              <a:rPr lang="fr-FR" sz="3200" dirty="0"/>
              <a:t> sur </a:t>
            </a:r>
            <a:r>
              <a:rPr lang="fr-FR" sz="3200" dirty="0" smtClean="0"/>
              <a:t>Twitter.</a:t>
            </a:r>
            <a:endParaRPr lang="fr-FR" sz="3200" dirty="0"/>
          </a:p>
        </p:txBody>
      </p:sp>
      <p:sp>
        <p:nvSpPr>
          <p:cNvPr id="2" name="Rectangle 1"/>
          <p:cNvSpPr/>
          <p:nvPr/>
        </p:nvSpPr>
        <p:spPr>
          <a:xfrm>
            <a:off x="51938" y="1955967"/>
            <a:ext cx="3936702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4000" b="1" u="sng" dirty="0">
                <a:solidFill>
                  <a:srgbClr val="FFC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QUESTION </a:t>
            </a:r>
            <a:r>
              <a:rPr lang="fr-FR" sz="4000" b="1" u="sng" dirty="0" smtClean="0">
                <a:solidFill>
                  <a:srgbClr val="FFC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N°1</a:t>
            </a:r>
            <a:endParaRPr lang="fr-FR" sz="4000" b="1" u="sng" dirty="0">
              <a:solidFill>
                <a:srgbClr val="FFC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16200000">
            <a:off x="-589583" y="5818508"/>
            <a:ext cx="15600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i="1" dirty="0" smtClean="0">
                <a:solidFill>
                  <a:schemeClr val="bg1">
                    <a:lumMod val="65000"/>
                  </a:schemeClr>
                </a:solidFill>
              </a:rPr>
              <a:t>Mercredi 17 mai 2023</a:t>
            </a:r>
            <a:endParaRPr lang="fr-FR" sz="12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387621" y="1432747"/>
            <a:ext cx="3406830" cy="523220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DEBAT MOUVANT</a:t>
            </a:r>
            <a:endParaRPr lang="fr-FR" sz="28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3749914" y="570803"/>
            <a:ext cx="4682244" cy="584775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ATELIER ECO-CONCEPTION</a:t>
            </a:r>
            <a:endParaRPr lang="fr-FR" sz="3200" b="1" dirty="0"/>
          </a:p>
        </p:txBody>
      </p:sp>
      <p:grpSp>
        <p:nvGrpSpPr>
          <p:cNvPr id="13" name="Groupe 12"/>
          <p:cNvGrpSpPr/>
          <p:nvPr/>
        </p:nvGrpSpPr>
        <p:grpSpPr>
          <a:xfrm>
            <a:off x="328938" y="6367697"/>
            <a:ext cx="11598705" cy="369332"/>
            <a:chOff x="328938" y="6367697"/>
            <a:chExt cx="11598705" cy="369332"/>
          </a:xfrm>
        </p:grpSpPr>
        <p:sp>
          <p:nvSpPr>
            <p:cNvPr id="15" name="Rectangle 14"/>
            <p:cNvSpPr/>
            <p:nvPr/>
          </p:nvSpPr>
          <p:spPr>
            <a:xfrm>
              <a:off x="328938" y="6367697"/>
              <a:ext cx="774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>
                  <a:solidFill>
                    <a:schemeClr val="bg1">
                      <a:lumMod val="65000"/>
                    </a:schemeClr>
                  </a:solidFill>
                </a:rPr>
                <a:t>15h47</a:t>
              </a:r>
              <a:endParaRPr lang="fr-FR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1153072" y="6367697"/>
              <a:ext cx="774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>
                  <a:solidFill>
                    <a:schemeClr val="bg1">
                      <a:lumMod val="65000"/>
                    </a:schemeClr>
                  </a:solidFill>
                </a:rPr>
                <a:t>16h07</a:t>
              </a:r>
              <a:endParaRPr lang="fr-FR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cxnSp>
          <p:nvCxnSpPr>
            <p:cNvPr id="17" name="Connecteur droit 16"/>
            <p:cNvCxnSpPr>
              <a:stCxn id="15" idx="3"/>
              <a:endCxn id="16" idx="1"/>
            </p:cNvCxnSpPr>
            <p:nvPr/>
          </p:nvCxnSpPr>
          <p:spPr>
            <a:xfrm>
              <a:off x="1103509" y="6552363"/>
              <a:ext cx="1004956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lg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8527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37" y="270990"/>
            <a:ext cx="2420416" cy="118440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25580" y="2726983"/>
            <a:ext cx="9207063" cy="3583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">
              <a:lnSpc>
                <a:spcPct val="107000"/>
              </a:lnSpc>
              <a:spcAft>
                <a:spcPts val="0"/>
              </a:spcAft>
            </a:pPr>
            <a:r>
              <a:rPr lang="fr-FR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Pour </a:t>
            </a:r>
            <a:r>
              <a:rPr lang="fr-FR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toi l’</a:t>
            </a:r>
            <a:r>
              <a:rPr lang="fr-FR" sz="32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éco-conception</a:t>
            </a:r>
            <a:r>
              <a:rPr lang="fr-FR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ça se joue</a:t>
            </a:r>
            <a:r>
              <a:rPr lang="fr-FR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1750">
              <a:lnSpc>
                <a:spcPct val="107000"/>
              </a:lnSpc>
              <a:spcAft>
                <a:spcPts val="0"/>
              </a:spcAft>
            </a:pPr>
            <a:endParaRPr lang="fr-FR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4375" indent="-357188" defTabSz="714375">
              <a:lnSpc>
                <a:spcPct val="107000"/>
              </a:lnSpc>
              <a:spcAft>
                <a:spcPts val="0"/>
              </a:spcAft>
            </a:pPr>
            <a:r>
              <a:rPr lang="fr-FR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fr-F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Sur </a:t>
            </a:r>
            <a:r>
              <a:rPr lang="fr-F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le cadrage du besoin en amont</a:t>
            </a:r>
            <a:endParaRPr lang="fr-FR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4375" indent="-357188" defTabSz="714375">
              <a:lnSpc>
                <a:spcPct val="107000"/>
              </a:lnSpc>
              <a:spcAft>
                <a:spcPts val="0"/>
              </a:spcAft>
            </a:pPr>
            <a:r>
              <a:rPr lang="fr-FR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fr-F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Sur </a:t>
            </a:r>
            <a:r>
              <a:rPr lang="fr-F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le design </a:t>
            </a:r>
            <a:endParaRPr lang="fr-FR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4375" indent="-357188" defTabSz="714375">
              <a:lnSpc>
                <a:spcPct val="107000"/>
              </a:lnSpc>
              <a:spcAft>
                <a:spcPts val="0"/>
              </a:spcAft>
            </a:pPr>
            <a:r>
              <a:rPr lang="fr-FR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fr-F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Sur </a:t>
            </a:r>
            <a:r>
              <a:rPr lang="fr-F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le développement </a:t>
            </a:r>
            <a:endParaRPr lang="fr-FR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4375" indent="-357188">
              <a:lnSpc>
                <a:spcPct val="107000"/>
              </a:lnSpc>
              <a:spcAft>
                <a:spcPts val="0"/>
              </a:spcAft>
              <a:tabLst>
                <a:tab pos="714375" algn="l"/>
              </a:tabLst>
            </a:pPr>
            <a:r>
              <a:rPr lang="fr-FR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fr-F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Sur </a:t>
            </a:r>
            <a:r>
              <a:rPr lang="fr-F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le choix de l’hébergement</a:t>
            </a:r>
            <a:endParaRPr lang="fr-FR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4375" indent="-357188" defTabSz="714375">
              <a:lnSpc>
                <a:spcPct val="107000"/>
              </a:lnSpc>
              <a:spcAft>
                <a:spcPts val="0"/>
              </a:spcAft>
            </a:pPr>
            <a:r>
              <a:rPr lang="fr-FR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fr-F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fr-FR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Sur </a:t>
            </a:r>
            <a:r>
              <a:rPr lang="fr-F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l’optimisation côté serveur</a:t>
            </a:r>
            <a:endParaRPr lang="fr-FR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229" y="1955967"/>
            <a:ext cx="3936702" cy="718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4000" b="1" u="sng" dirty="0">
                <a:solidFill>
                  <a:srgbClr val="FFC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QUESTION </a:t>
            </a:r>
            <a:r>
              <a:rPr lang="fr-FR" sz="4000" b="1" u="sng" dirty="0" smtClean="0">
                <a:solidFill>
                  <a:srgbClr val="FFC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N°</a:t>
            </a:r>
            <a:r>
              <a:rPr lang="fr-FR" sz="4000" b="1" u="sng" dirty="0">
                <a:solidFill>
                  <a:srgbClr val="FFC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392912" y="1432747"/>
            <a:ext cx="3406830" cy="523220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DEBAT MOUVANT</a:t>
            </a:r>
            <a:endParaRPr lang="fr-FR" sz="28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3755205" y="570803"/>
            <a:ext cx="4682244" cy="584775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ATELIER ECO-CONCEPTION</a:t>
            </a:r>
            <a:endParaRPr lang="fr-FR" sz="3200" b="1" dirty="0"/>
          </a:p>
        </p:txBody>
      </p:sp>
      <p:sp>
        <p:nvSpPr>
          <p:cNvPr id="16" name="Rectangle 15"/>
          <p:cNvSpPr/>
          <p:nvPr/>
        </p:nvSpPr>
        <p:spPr>
          <a:xfrm rot="16200000">
            <a:off x="-589583" y="5818508"/>
            <a:ext cx="15600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i="1" dirty="0" smtClean="0">
                <a:solidFill>
                  <a:schemeClr val="bg1">
                    <a:lumMod val="65000"/>
                  </a:schemeClr>
                </a:solidFill>
              </a:rPr>
              <a:t>Mercredi 17 mai 2023</a:t>
            </a:r>
            <a:endParaRPr lang="fr-FR" sz="12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8938" y="6367697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15h47</a:t>
            </a:r>
            <a:endParaRPr lang="fr-F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153072" y="6367697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16h07</a:t>
            </a:r>
            <a:endParaRPr lang="fr-FR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9" name="Connecteur droit 18"/>
          <p:cNvCxnSpPr>
            <a:stCxn id="17" idx="3"/>
            <a:endCxn id="18" idx="1"/>
          </p:cNvCxnSpPr>
          <p:nvPr/>
        </p:nvCxnSpPr>
        <p:spPr>
          <a:xfrm>
            <a:off x="1103509" y="6552363"/>
            <a:ext cx="100495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656869" y="5587675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15h47</a:t>
            </a:r>
            <a:endParaRPr lang="fr-FR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71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37" y="270990"/>
            <a:ext cx="2420416" cy="118440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46374" y="2839981"/>
            <a:ext cx="10967254" cy="2956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Pour </a:t>
            </a:r>
            <a:r>
              <a:rPr lang="fr-FR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toi, quand on parle de numérique </a:t>
            </a:r>
            <a:r>
              <a:rPr lang="fr-FR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éthique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fr-FR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4375" indent="-357188">
              <a:lnSpc>
                <a:spcPct val="107000"/>
              </a:lnSpc>
              <a:spcAft>
                <a:spcPts val="0"/>
              </a:spcAft>
            </a:pPr>
            <a:r>
              <a:rPr lang="fr-FR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 - C’est une autre manière de dire </a:t>
            </a:r>
            <a:r>
              <a:rPr lang="fr-FR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écoconception</a:t>
            </a:r>
            <a:endParaRPr lang="fr-FR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3763" indent="-536575" defTabSz="987425">
              <a:lnSpc>
                <a:spcPct val="107000"/>
              </a:lnSpc>
              <a:spcAft>
                <a:spcPts val="0"/>
              </a:spcAft>
            </a:pPr>
            <a:r>
              <a:rPr lang="fr-FR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 - Ca veut dire autre chose (attention, on va sûrement </a:t>
            </a:r>
            <a:r>
              <a:rPr lang="fr-FR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vous demander </a:t>
            </a:r>
            <a:r>
              <a:rPr lang="fr-F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quoi si vous allez par là !)</a:t>
            </a:r>
            <a:endParaRPr lang="fr-FR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4375" indent="-357188"/>
            <a:r>
              <a:rPr lang="fr-FR" sz="3200" b="1" dirty="0">
                <a:ea typeface="Times New Roman" panose="02020603050405020304" pitchFamily="18" charset="0"/>
              </a:rPr>
              <a:t>C</a:t>
            </a:r>
            <a:r>
              <a:rPr lang="fr-FR" sz="3200" dirty="0">
                <a:ea typeface="Times New Roman" panose="02020603050405020304" pitchFamily="18" charset="0"/>
              </a:rPr>
              <a:t> - C’est une jolie rime</a:t>
            </a:r>
            <a:endParaRPr lang="fr-FR" sz="3200" dirty="0"/>
          </a:p>
        </p:txBody>
      </p:sp>
      <p:sp>
        <p:nvSpPr>
          <p:cNvPr id="12" name="Rectangle 11"/>
          <p:cNvSpPr/>
          <p:nvPr/>
        </p:nvSpPr>
        <p:spPr>
          <a:xfrm>
            <a:off x="51938" y="1955967"/>
            <a:ext cx="3936702" cy="718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4000" b="1" u="sng" dirty="0">
                <a:solidFill>
                  <a:srgbClr val="FFC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QUESTION </a:t>
            </a:r>
            <a:r>
              <a:rPr lang="fr-FR" sz="4000" b="1" u="sng" dirty="0" smtClean="0">
                <a:solidFill>
                  <a:srgbClr val="FFC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N°3</a:t>
            </a:r>
            <a:endParaRPr lang="fr-FR" sz="4000" b="1" u="sng" dirty="0">
              <a:solidFill>
                <a:srgbClr val="FFC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387621" y="1432747"/>
            <a:ext cx="3406830" cy="523220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DEBAT MOUVANT</a:t>
            </a:r>
            <a:endParaRPr lang="fr-FR" sz="28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3749914" y="570803"/>
            <a:ext cx="4682244" cy="584775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ATELIER ECO-CONCEPTION</a:t>
            </a:r>
            <a:endParaRPr lang="fr-FR" sz="3200" b="1" dirty="0"/>
          </a:p>
        </p:txBody>
      </p:sp>
      <p:sp>
        <p:nvSpPr>
          <p:cNvPr id="16" name="Rectangle 15"/>
          <p:cNvSpPr/>
          <p:nvPr/>
        </p:nvSpPr>
        <p:spPr>
          <a:xfrm rot="16200000">
            <a:off x="-589583" y="5818508"/>
            <a:ext cx="15600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i="1" dirty="0" smtClean="0">
                <a:solidFill>
                  <a:schemeClr val="bg1">
                    <a:lumMod val="65000"/>
                  </a:schemeClr>
                </a:solidFill>
              </a:rPr>
              <a:t>Mercredi 17 mai 2023</a:t>
            </a:r>
            <a:endParaRPr lang="fr-FR" sz="12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8938" y="6367697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15h47</a:t>
            </a:r>
            <a:endParaRPr lang="fr-F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153072" y="6367697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16h07</a:t>
            </a:r>
            <a:endParaRPr lang="fr-FR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9" name="Connecteur droit 18"/>
          <p:cNvCxnSpPr>
            <a:stCxn id="17" idx="3"/>
            <a:endCxn id="18" idx="1"/>
          </p:cNvCxnSpPr>
          <p:nvPr/>
        </p:nvCxnSpPr>
        <p:spPr>
          <a:xfrm>
            <a:off x="1103509" y="6552363"/>
            <a:ext cx="100495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61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37" y="270990"/>
            <a:ext cx="2420416" cy="1184402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28014" y="1958232"/>
            <a:ext cx="2424446" cy="584775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err="1" smtClean="0"/>
              <a:t>Utilo</a:t>
            </a:r>
            <a:r>
              <a:rPr lang="fr-FR" sz="3200" b="1" dirty="0" smtClean="0"/>
              <a:t> éthique</a:t>
            </a:r>
            <a:endParaRPr lang="fr-FR" sz="32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472966" y="2718668"/>
            <a:ext cx="113616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dirty="0" smtClean="0"/>
              <a:t>Accessibilité - Architecture décentralisée - Contrôle démocratique - Convivialité </a:t>
            </a:r>
            <a:r>
              <a:rPr lang="fr-FR" sz="3200" dirty="0"/>
              <a:t>des </a:t>
            </a:r>
            <a:r>
              <a:rPr lang="fr-FR" sz="3200" dirty="0" smtClean="0"/>
              <a:t>outils - Données personnelles – Durabilité – Ergonomie - Faculté </a:t>
            </a:r>
            <a:r>
              <a:rPr lang="fr-FR" sz="3200" dirty="0"/>
              <a:t>de </a:t>
            </a:r>
            <a:r>
              <a:rPr lang="fr-FR" sz="3200" dirty="0" smtClean="0"/>
              <a:t>changement - Financement Responsable – </a:t>
            </a:r>
            <a:r>
              <a:rPr lang="fr-FR" sz="3200" dirty="0" err="1" smtClean="0"/>
              <a:t>Inclusivité</a:t>
            </a:r>
            <a:r>
              <a:rPr lang="fr-FR" sz="3200" dirty="0" smtClean="0"/>
              <a:t> – Interopérabilité - Intimité numérique - Logiciel libre – Modularité - Outil protecteur - Respect </a:t>
            </a:r>
            <a:r>
              <a:rPr lang="fr-FR" sz="3200" dirty="0"/>
              <a:t>des droits </a:t>
            </a:r>
            <a:r>
              <a:rPr lang="fr-FR" sz="3200" dirty="0" smtClean="0"/>
              <a:t>humains – Sens – Sobriété - Technologie simple - Transparence </a:t>
            </a:r>
            <a:r>
              <a:rPr lang="fr-FR" sz="3200" dirty="0"/>
              <a:t>des </a:t>
            </a:r>
            <a:r>
              <a:rPr lang="fr-FR" sz="3200" dirty="0" smtClean="0"/>
              <a:t>algorithmes</a:t>
            </a:r>
            <a:endParaRPr lang="fr-FR" sz="3200" dirty="0"/>
          </a:p>
        </p:txBody>
      </p:sp>
      <p:sp>
        <p:nvSpPr>
          <p:cNvPr id="12" name="Rectangle 11"/>
          <p:cNvSpPr/>
          <p:nvPr/>
        </p:nvSpPr>
        <p:spPr>
          <a:xfrm>
            <a:off x="593550" y="5925563"/>
            <a:ext cx="109613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i="1" dirty="0"/>
              <a:t>Lilian </a:t>
            </a:r>
            <a:r>
              <a:rPr lang="fr-FR" sz="1400" b="1" i="1" dirty="0" err="1"/>
              <a:t>Ricaud</a:t>
            </a:r>
            <a:r>
              <a:rPr lang="fr-FR" sz="1400" b="1" i="1" dirty="0"/>
              <a:t> et Mélanie </a:t>
            </a:r>
            <a:r>
              <a:rPr lang="fr-FR" sz="1400" b="1" i="1" dirty="0" err="1"/>
              <a:t>Lacayrouze</a:t>
            </a:r>
            <a:r>
              <a:rPr lang="fr-FR" sz="1400" b="1" i="1" dirty="0"/>
              <a:t> / </a:t>
            </a:r>
            <a:r>
              <a:rPr lang="fr-FR" sz="1400" b="1" i="1" dirty="0" err="1"/>
              <a:t>Métacartes</a:t>
            </a:r>
            <a:r>
              <a:rPr lang="fr-FR" sz="1400" b="1" i="1" dirty="0"/>
              <a:t> – </a:t>
            </a:r>
            <a:r>
              <a:rPr lang="fr-FR" sz="1400" b="1" i="1" dirty="0" err="1"/>
              <a:t>Creative</a:t>
            </a:r>
            <a:r>
              <a:rPr lang="fr-FR" sz="1400" b="1" i="1" dirty="0"/>
              <a:t> Commons Paternité - CC BY-SA </a:t>
            </a:r>
            <a:r>
              <a:rPr lang="fr-FR" sz="1400" b="1" i="1" dirty="0" smtClean="0"/>
              <a:t>3.0 - </a:t>
            </a:r>
            <a:r>
              <a:rPr lang="fr-FR" sz="1400" dirty="0">
                <a:hlinkClick r:id="rId4"/>
              </a:rPr>
              <a:t>Numérique Éthique – </a:t>
            </a:r>
            <a:r>
              <a:rPr lang="fr-FR" sz="1400" dirty="0" err="1">
                <a:hlinkClick r:id="rId4"/>
              </a:rPr>
              <a:t>Métacartes</a:t>
            </a:r>
            <a:r>
              <a:rPr lang="fr-FR" sz="1400" dirty="0">
                <a:hlinkClick r:id="rId4"/>
              </a:rPr>
              <a:t> (metacartes.cc)</a:t>
            </a:r>
            <a:endParaRPr lang="fr-FR" sz="1400" dirty="0"/>
          </a:p>
        </p:txBody>
      </p:sp>
      <p:sp>
        <p:nvSpPr>
          <p:cNvPr id="13" name="Rectangle 12"/>
          <p:cNvSpPr/>
          <p:nvPr/>
        </p:nvSpPr>
        <p:spPr>
          <a:xfrm>
            <a:off x="9140726" y="2073007"/>
            <a:ext cx="2786917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CARTES </a:t>
            </a:r>
            <a:r>
              <a:rPr lang="fr-F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CRITERES</a:t>
            </a:r>
          </a:p>
        </p:txBody>
      </p:sp>
      <p:grpSp>
        <p:nvGrpSpPr>
          <p:cNvPr id="15" name="Groupe 14"/>
          <p:cNvGrpSpPr/>
          <p:nvPr/>
        </p:nvGrpSpPr>
        <p:grpSpPr>
          <a:xfrm>
            <a:off x="8743227" y="1126001"/>
            <a:ext cx="3184416" cy="854673"/>
            <a:chOff x="1721712" y="1236401"/>
            <a:chExt cx="4821699" cy="1401906"/>
          </a:xfrm>
        </p:grpSpPr>
        <p:pic>
          <p:nvPicPr>
            <p:cNvPr id="16" name="Image 1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6677" y="1250909"/>
              <a:ext cx="802316" cy="1376729"/>
            </a:xfrm>
            <a:prstGeom prst="rect">
              <a:avLst/>
            </a:prstGeom>
          </p:spPr>
        </p:pic>
        <p:pic>
          <p:nvPicPr>
            <p:cNvPr id="17" name="Image 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0703" y="1250909"/>
              <a:ext cx="822708" cy="1387398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1712" y="1240237"/>
              <a:ext cx="831719" cy="1387398"/>
            </a:xfrm>
            <a:prstGeom prst="rect">
              <a:avLst/>
            </a:prstGeom>
          </p:spPr>
        </p:pic>
        <p:pic>
          <p:nvPicPr>
            <p:cNvPr id="19" name="Image 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67657" y="1240237"/>
              <a:ext cx="822330" cy="1387398"/>
            </a:xfrm>
            <a:prstGeom prst="rect">
              <a:avLst/>
            </a:prstGeom>
          </p:spPr>
        </p:pic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4717" y="1236401"/>
              <a:ext cx="810684" cy="1376728"/>
            </a:xfrm>
            <a:prstGeom prst="rect">
              <a:avLst/>
            </a:prstGeom>
          </p:spPr>
        </p:pic>
      </p:grpSp>
      <p:sp>
        <p:nvSpPr>
          <p:cNvPr id="28" name="Rectangle 27"/>
          <p:cNvSpPr/>
          <p:nvPr/>
        </p:nvSpPr>
        <p:spPr>
          <a:xfrm rot="16200000">
            <a:off x="-589583" y="5818508"/>
            <a:ext cx="15600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i="1" dirty="0" smtClean="0">
                <a:solidFill>
                  <a:schemeClr val="bg1">
                    <a:lumMod val="65000"/>
                  </a:schemeClr>
                </a:solidFill>
              </a:rPr>
              <a:t>Mercredi 17 mai 2023</a:t>
            </a:r>
            <a:endParaRPr lang="fr-FR" sz="12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749914" y="570803"/>
            <a:ext cx="4682244" cy="584775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ATELIER ECO-CONCEPTION</a:t>
            </a:r>
            <a:endParaRPr lang="fr-FR" sz="32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4044427" y="1958232"/>
            <a:ext cx="3975425" cy="584775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 smtClean="0"/>
              <a:t>5 CRITERES ETHIQUES</a:t>
            </a:r>
            <a:endParaRPr lang="fr-FR" sz="3200" b="1" u="sng" dirty="0"/>
          </a:p>
        </p:txBody>
      </p:sp>
      <p:sp>
        <p:nvSpPr>
          <p:cNvPr id="31" name="Rectangle 30"/>
          <p:cNvSpPr/>
          <p:nvPr/>
        </p:nvSpPr>
        <p:spPr>
          <a:xfrm>
            <a:off x="328938" y="6367697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16h09</a:t>
            </a:r>
            <a:endParaRPr lang="fr-F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1153072" y="6367697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16h30</a:t>
            </a:r>
            <a:endParaRPr lang="fr-FR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33" name="Connecteur droit 32"/>
          <p:cNvCxnSpPr>
            <a:stCxn id="31" idx="3"/>
            <a:endCxn id="32" idx="1"/>
          </p:cNvCxnSpPr>
          <p:nvPr/>
        </p:nvCxnSpPr>
        <p:spPr>
          <a:xfrm>
            <a:off x="1103509" y="6552363"/>
            <a:ext cx="100495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3203518" y="19973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=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6697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37" y="270990"/>
            <a:ext cx="2420416" cy="118440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379631" y="1807637"/>
            <a:ext cx="80048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21BDC1"/>
                </a:solidFill>
              </a:rPr>
              <a:t>RE</a:t>
            </a:r>
            <a:r>
              <a:rPr lang="fr-FR" sz="4000" b="1" dirty="0" smtClean="0"/>
              <a:t>-DESSINE-MOI L’ECO-CONCEPTION</a:t>
            </a:r>
            <a:endParaRPr lang="fr-FR" sz="40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600" y="3394477"/>
            <a:ext cx="2619375" cy="1743075"/>
          </a:xfrm>
          <a:prstGeom prst="rect">
            <a:avLst/>
          </a:prstGeom>
          <a:ln w="63500">
            <a:solidFill>
              <a:srgbClr val="FFC000"/>
            </a:solidFill>
          </a:ln>
        </p:spPr>
      </p:pic>
      <p:sp>
        <p:nvSpPr>
          <p:cNvPr id="5" name="Rectangle 4"/>
          <p:cNvSpPr/>
          <p:nvPr/>
        </p:nvSpPr>
        <p:spPr>
          <a:xfrm rot="20916680">
            <a:off x="2657954" y="2837339"/>
            <a:ext cx="1884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 smtClean="0">
                <a:solidFill>
                  <a:srgbClr val="FFC000"/>
                </a:solidFill>
              </a:rPr>
              <a:t>1 feuille</a:t>
            </a:r>
            <a:endParaRPr lang="fr-FR" sz="4000" b="1" dirty="0">
              <a:solidFill>
                <a:srgbClr val="FFC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rot="20916680">
            <a:off x="2539078" y="3530254"/>
            <a:ext cx="18594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 smtClean="0">
                <a:solidFill>
                  <a:srgbClr val="FFC000"/>
                </a:solidFill>
              </a:rPr>
              <a:t>1 feutre</a:t>
            </a:r>
            <a:endParaRPr lang="fr-FR" sz="4000" b="1" dirty="0">
              <a:solidFill>
                <a:srgbClr val="FFC000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273" y="3576981"/>
            <a:ext cx="3310182" cy="2202774"/>
          </a:xfrm>
          <a:prstGeom prst="rect">
            <a:avLst/>
          </a:prstGeom>
          <a:ln w="63500">
            <a:solidFill>
              <a:srgbClr val="21BDC1"/>
            </a:solidFill>
          </a:ln>
        </p:spPr>
      </p:pic>
      <p:sp>
        <p:nvSpPr>
          <p:cNvPr id="12" name="Rectangle 11"/>
          <p:cNvSpPr/>
          <p:nvPr/>
        </p:nvSpPr>
        <p:spPr>
          <a:xfrm rot="21067637">
            <a:off x="2463047" y="4831871"/>
            <a:ext cx="31168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21BDC1"/>
                </a:solidFill>
              </a:rPr>
              <a:t>Avec</a:t>
            </a:r>
          </a:p>
          <a:p>
            <a:pPr algn="ctr"/>
            <a:r>
              <a:rPr lang="fr-FR" sz="4000" b="1" dirty="0" smtClean="0">
                <a:solidFill>
                  <a:srgbClr val="21BDC1"/>
                </a:solidFill>
              </a:rPr>
              <a:t>1 autre feutre</a:t>
            </a:r>
            <a:endParaRPr lang="fr-FR" sz="4000" b="1" dirty="0">
              <a:solidFill>
                <a:srgbClr val="21BDC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16200000">
            <a:off x="-589583" y="5818508"/>
            <a:ext cx="15600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i="1" dirty="0" smtClean="0">
                <a:solidFill>
                  <a:schemeClr val="bg1">
                    <a:lumMod val="65000"/>
                  </a:schemeClr>
                </a:solidFill>
              </a:rPr>
              <a:t>Mercredi 17 mai 2023</a:t>
            </a:r>
            <a:endParaRPr lang="fr-FR" sz="12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8938" y="6367697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16h30</a:t>
            </a:r>
            <a:endParaRPr lang="fr-F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153072" y="6367697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16h35</a:t>
            </a:r>
            <a:endParaRPr lang="fr-FR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9" name="Connecteur droit 18"/>
          <p:cNvCxnSpPr>
            <a:stCxn id="17" idx="3"/>
            <a:endCxn id="18" idx="1"/>
          </p:cNvCxnSpPr>
          <p:nvPr/>
        </p:nvCxnSpPr>
        <p:spPr>
          <a:xfrm>
            <a:off x="1103509" y="6552363"/>
            <a:ext cx="100495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3755205" y="570803"/>
            <a:ext cx="4682244" cy="584775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ATELIER ECO-CONCEPTION</a:t>
            </a:r>
            <a:endParaRPr lang="fr-FR" sz="3200" b="1" dirty="0"/>
          </a:p>
        </p:txBody>
      </p:sp>
      <p:sp>
        <p:nvSpPr>
          <p:cNvPr id="2" name="Flèche vers le bas 1"/>
          <p:cNvSpPr/>
          <p:nvPr/>
        </p:nvSpPr>
        <p:spPr>
          <a:xfrm rot="20868587">
            <a:off x="3510433" y="4282852"/>
            <a:ext cx="514922" cy="63313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89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37" y="270990"/>
            <a:ext cx="2420416" cy="1184402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28014" y="1958232"/>
            <a:ext cx="6867906" cy="707886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fr-FR" sz="4000" b="1" dirty="0" err="1" smtClean="0"/>
              <a:t>Métacartes</a:t>
            </a:r>
            <a:r>
              <a:rPr lang="fr-FR" sz="4000" b="1" dirty="0" smtClean="0"/>
              <a:t> Numérique Ethique</a:t>
            </a:r>
            <a:endParaRPr lang="fr-FR" sz="4000" b="1" dirty="0"/>
          </a:p>
        </p:txBody>
      </p:sp>
      <p:sp>
        <p:nvSpPr>
          <p:cNvPr id="12" name="Rectangle 11"/>
          <p:cNvSpPr/>
          <p:nvPr/>
        </p:nvSpPr>
        <p:spPr>
          <a:xfrm>
            <a:off x="328014" y="3087771"/>
            <a:ext cx="766758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b="1" dirty="0"/>
              <a:t>Lilian </a:t>
            </a:r>
            <a:r>
              <a:rPr lang="fr-FR" sz="4000" b="1" dirty="0" err="1"/>
              <a:t>Ricaud</a:t>
            </a:r>
            <a:r>
              <a:rPr lang="fr-FR" sz="4000" b="1" dirty="0"/>
              <a:t> et </a:t>
            </a:r>
            <a:r>
              <a:rPr lang="fr-FR" sz="4000" b="1" dirty="0" smtClean="0"/>
              <a:t>Mélanie </a:t>
            </a:r>
            <a:r>
              <a:rPr lang="fr-FR" sz="4000" b="1" dirty="0" err="1"/>
              <a:t>Lacayrouze</a:t>
            </a:r>
            <a:r>
              <a:rPr lang="fr-FR" sz="4000" b="1" dirty="0"/>
              <a:t> </a:t>
            </a:r>
            <a:endParaRPr lang="fr-FR" sz="4000" b="1" dirty="0" smtClean="0"/>
          </a:p>
          <a:p>
            <a:pPr algn="ctr"/>
            <a:endParaRPr lang="fr-FR" sz="4000" b="1" dirty="0" smtClean="0"/>
          </a:p>
          <a:p>
            <a:pPr algn="ctr"/>
            <a:r>
              <a:rPr lang="fr-FR" sz="3200" b="1" dirty="0" err="1" smtClean="0"/>
              <a:t>Métacartes</a:t>
            </a:r>
            <a:r>
              <a:rPr lang="fr-FR" sz="3200" b="1" dirty="0" smtClean="0"/>
              <a:t> </a:t>
            </a:r>
            <a:r>
              <a:rPr lang="fr-FR" sz="3200" b="1" dirty="0"/>
              <a:t>– </a:t>
            </a:r>
            <a:r>
              <a:rPr lang="fr-FR" sz="3200" b="1" dirty="0" err="1"/>
              <a:t>Creative</a:t>
            </a:r>
            <a:r>
              <a:rPr lang="fr-FR" sz="3200" b="1" dirty="0"/>
              <a:t> Commons Paternité - CC BY-SA </a:t>
            </a:r>
            <a:r>
              <a:rPr lang="fr-FR" sz="3200" b="1" dirty="0" smtClean="0"/>
              <a:t>3.0 </a:t>
            </a:r>
            <a:endParaRPr lang="fr-FR" sz="3200" b="1" dirty="0"/>
          </a:p>
          <a:p>
            <a:pPr algn="ctr"/>
            <a:r>
              <a:rPr lang="fr-FR" sz="3200" dirty="0" smtClean="0">
                <a:hlinkClick r:id="rId4"/>
              </a:rPr>
              <a:t>Numérique </a:t>
            </a:r>
            <a:r>
              <a:rPr lang="fr-FR" sz="3200" dirty="0">
                <a:hlinkClick r:id="rId4"/>
              </a:rPr>
              <a:t>Éthique – </a:t>
            </a:r>
            <a:r>
              <a:rPr lang="fr-FR" sz="3200" dirty="0" err="1">
                <a:hlinkClick r:id="rId4"/>
              </a:rPr>
              <a:t>Métacartes</a:t>
            </a:r>
            <a:r>
              <a:rPr lang="fr-FR" sz="3200" dirty="0">
                <a:hlinkClick r:id="rId4"/>
              </a:rPr>
              <a:t> (metacartes.cc)</a:t>
            </a:r>
            <a:endParaRPr lang="fr-FR" sz="3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343" y="2885227"/>
            <a:ext cx="3216381" cy="321638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 rot="16200000">
            <a:off x="-589583" y="5818508"/>
            <a:ext cx="15600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i="1" dirty="0" smtClean="0">
                <a:solidFill>
                  <a:schemeClr val="bg1">
                    <a:lumMod val="65000"/>
                  </a:schemeClr>
                </a:solidFill>
              </a:rPr>
              <a:t>Mercredi 17 mai 2023</a:t>
            </a:r>
            <a:endParaRPr lang="fr-FR" sz="12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755205" y="570803"/>
            <a:ext cx="4682244" cy="584775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ATELIER ECO-CONCEPTION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412649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575</Words>
  <Application>Microsoft Office PowerPoint</Application>
  <PresentationFormat>Grand écran</PresentationFormat>
  <Paragraphs>110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REGION BRETAGNE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gen GENDTA</dc:creator>
  <cp:lastModifiedBy>VERONIQUE LE RENARD</cp:lastModifiedBy>
  <cp:revision>71</cp:revision>
  <cp:lastPrinted>2023-05-16T13:50:43Z</cp:lastPrinted>
  <dcterms:created xsi:type="dcterms:W3CDTF">2023-05-04T13:27:05Z</dcterms:created>
  <dcterms:modified xsi:type="dcterms:W3CDTF">2023-05-17T07:56:59Z</dcterms:modified>
</cp:coreProperties>
</file>